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7" r:id="rId5"/>
    <p:sldId id="291" r:id="rId6"/>
    <p:sldId id="366" r:id="rId7"/>
    <p:sldId id="392" r:id="rId8"/>
    <p:sldId id="391" r:id="rId9"/>
    <p:sldId id="410" r:id="rId10"/>
    <p:sldId id="386" r:id="rId11"/>
    <p:sldId id="331" r:id="rId12"/>
    <p:sldId id="367" r:id="rId13"/>
    <p:sldId id="365" r:id="rId14"/>
    <p:sldId id="368" r:id="rId15"/>
    <p:sldId id="413" r:id="rId16"/>
    <p:sldId id="411" r:id="rId17"/>
    <p:sldId id="412" r:id="rId18"/>
    <p:sldId id="393" r:id="rId19"/>
    <p:sldId id="390" r:id="rId20"/>
    <p:sldId id="395" r:id="rId21"/>
    <p:sldId id="394" r:id="rId22"/>
    <p:sldId id="405" r:id="rId23"/>
    <p:sldId id="387" r:id="rId24"/>
    <p:sldId id="370" r:id="rId25"/>
    <p:sldId id="415" r:id="rId26"/>
    <p:sldId id="414" r:id="rId27"/>
    <p:sldId id="372" r:id="rId28"/>
    <p:sldId id="371" r:id="rId29"/>
    <p:sldId id="373" r:id="rId30"/>
    <p:sldId id="374" r:id="rId31"/>
    <p:sldId id="379" r:id="rId32"/>
    <p:sldId id="406" r:id="rId33"/>
    <p:sldId id="407" r:id="rId34"/>
    <p:sldId id="375" r:id="rId35"/>
    <p:sldId id="376" r:id="rId36"/>
    <p:sldId id="377" r:id="rId37"/>
    <p:sldId id="378" r:id="rId38"/>
    <p:sldId id="383" r:id="rId39"/>
    <p:sldId id="382" r:id="rId40"/>
    <p:sldId id="384" r:id="rId41"/>
    <p:sldId id="404" r:id="rId42"/>
    <p:sldId id="381" r:id="rId43"/>
    <p:sldId id="385" r:id="rId44"/>
    <p:sldId id="408" r:id="rId45"/>
    <p:sldId id="400" r:id="rId46"/>
    <p:sldId id="40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0" autoAdjust="0"/>
    <p:restoredTop sz="94169" autoAdjust="0"/>
  </p:normalViewPr>
  <p:slideViewPr>
    <p:cSldViewPr snapToGrid="0">
      <p:cViewPr>
        <p:scale>
          <a:sx n="142" d="100"/>
          <a:sy n="142" d="100"/>
        </p:scale>
        <p:origin x="24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3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8/27/24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47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114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539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597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9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409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567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6250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0830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46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724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8D14-8832-DF41-947D-844CDF8529FC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6A3-F334-7D49-986D-606A16132BA9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E114-51F1-B548-A18A-A14BFCBCE5A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FE8-7614-D44E-9BDE-C5782E13FC7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DABC-C9F0-2141-A90A-CCF000F82EBD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E799-1118-124B-932B-30F2A723EC1A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161F-BF6F-0742-966E-4B851E66FE99}" type="datetime1">
              <a:rPr lang="en-PH" smtClean="0"/>
              <a:t>8/27/24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B5D0-CCE9-FE4E-8DFE-F5F9DB7FDB34}" type="datetime1">
              <a:rPr lang="en-PH" smtClean="0"/>
              <a:t>8/27/24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A901-DC8E-8E48-B880-AEEBABDFBB10}" type="datetime1">
              <a:rPr lang="en-PH" smtClean="0"/>
              <a:t>8/27/24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A318-3FF7-6446-8E0D-924D6FCFCC70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43D-13C0-0B49-B137-1E4C49E21D28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FCDC-EC03-AE45-8CD5-3BE5C70A9E61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implilearn.com/tutorials/machine-learning-tutorial/linear-regression-in-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Independent and Dependent Variables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45740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00B050"/>
                </a:solidFill>
              </a:rPr>
              <a:t>two factors</a:t>
            </a:r>
            <a:r>
              <a:rPr lang="en-US" sz="3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0C28A-E045-4F77-4B0F-35E7F2D4B322}"/>
              </a:ext>
            </a:extLst>
          </p:cNvPr>
          <p:cNvSpPr txBox="1"/>
          <p:nvPr/>
        </p:nvSpPr>
        <p:spPr>
          <a:xfrm>
            <a:off x="937097" y="2228671"/>
            <a:ext cx="10317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1. Which variables are significant predictors of the outcome variable?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EB455-4168-D0FB-D92F-6FA1D0F3FDE4}"/>
              </a:ext>
            </a:extLst>
          </p:cNvPr>
          <p:cNvSpPr txBox="1"/>
          <p:nvPr/>
        </p:nvSpPr>
        <p:spPr>
          <a:xfrm>
            <a:off x="937096" y="3840940"/>
            <a:ext cx="103178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2. How significant is the </a:t>
            </a:r>
            <a:r>
              <a:rPr lang="en-US" sz="3000" b="1" dirty="0">
                <a:solidFill>
                  <a:srgbClr val="FF0000"/>
                </a:solidFill>
              </a:rPr>
              <a:t>regression line </a:t>
            </a:r>
            <a:r>
              <a:rPr lang="en-US" sz="3000" dirty="0"/>
              <a:t>in terms of making predictions with the highest possible accuracy?</a:t>
            </a:r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92DE1877-FAA8-A8FA-013D-DC6599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0476"/>
          <a:stretch/>
        </p:blipFill>
        <p:spPr>
          <a:xfrm>
            <a:off x="0" y="1146792"/>
            <a:ext cx="12192000" cy="48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6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FCAE95-3DAB-ADB2-3E92-7EDAD3A0B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9542"/>
          <a:stretch/>
        </p:blipFill>
        <p:spPr>
          <a:xfrm>
            <a:off x="-1" y="1047490"/>
            <a:ext cx="12192000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model house and pile of coins&#10;&#10;Description automatically generated">
            <a:extLst>
              <a:ext uri="{FF2B5EF4-FFF2-40B4-BE49-F238E27FC236}">
                <a16:creationId xmlns:a16="http://schemas.microsoft.com/office/drawing/2014/main" id="{656A8BC7-E003-66A2-1445-51F4CE74AF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62" b="10477"/>
          <a:stretch/>
        </p:blipFill>
        <p:spPr>
          <a:xfrm>
            <a:off x="0" y="1218509"/>
            <a:ext cx="12192000" cy="47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993"/>
              </p:ext>
            </p:extLst>
          </p:nvPr>
        </p:nvGraphicFramePr>
        <p:xfrm>
          <a:off x="1051559" y="1528056"/>
          <a:ext cx="10088880" cy="3528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88526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Simple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Multiple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2642770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This type involves estimating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two variables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, the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dependent variable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independent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variable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In this type, you can determine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several independent variables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a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dependent variable</a:t>
                      </a:r>
                      <a:r>
                        <a:rPr lang="en-US" sz="2400" b="0" kern="12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endParaRPr 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2947602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729593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Crop Yield Prediction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17" name="Picture 16" descr="A map with colorful pins&#10;&#10;Description automatically generated">
            <a:extLst>
              <a:ext uri="{FF2B5EF4-FFF2-40B4-BE49-F238E27FC236}">
                <a16:creationId xmlns:a16="http://schemas.microsoft.com/office/drawing/2014/main" id="{A58BCCE9-2F1B-634E-0990-C7DEEB726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7" y="2392333"/>
            <a:ext cx="2899300" cy="2121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1073131" y="4967578"/>
            <a:ext cx="126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Location</a:t>
            </a:r>
          </a:p>
        </p:txBody>
      </p:sp>
      <p:pic>
        <p:nvPicPr>
          <p:cNvPr id="12" name="Picture 11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CBB7687E-0DDD-6DA7-A734-D02BF09A7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65" y="2392333"/>
            <a:ext cx="3518221" cy="2347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diagram of a house&#10;&#10;Description automatically generated">
            <a:extLst>
              <a:ext uri="{FF2B5EF4-FFF2-40B4-BE49-F238E27FC236}">
                <a16:creationId xmlns:a16="http://schemas.microsoft.com/office/drawing/2014/main" id="{02DD40A5-61C3-165F-C2F1-8F748BF1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86" y="2392333"/>
            <a:ext cx="4578214" cy="25752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2079C-A54D-E5C9-4F4B-0C96D1FB0EC1}"/>
              </a:ext>
            </a:extLst>
          </p:cNvPr>
          <p:cNvSpPr txBox="1"/>
          <p:nvPr/>
        </p:nvSpPr>
        <p:spPr>
          <a:xfrm>
            <a:off x="4354665" y="4967577"/>
            <a:ext cx="3000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Number of Bedrooms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46527-2758-DD38-0001-4B127D89D860}"/>
              </a:ext>
            </a:extLst>
          </p:cNvPr>
          <p:cNvSpPr txBox="1"/>
          <p:nvPr/>
        </p:nvSpPr>
        <p:spPr>
          <a:xfrm>
            <a:off x="9490952" y="496757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5208C-21EA-1020-62B7-BAB75317E80D}"/>
              </a:ext>
            </a:extLst>
          </p:cNvPr>
          <p:cNvSpPr txBox="1"/>
          <p:nvPr/>
        </p:nvSpPr>
        <p:spPr>
          <a:xfrm>
            <a:off x="2092692" y="1302308"/>
            <a:ext cx="8006614" cy="553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Independent Variables </a:t>
            </a:r>
            <a:r>
              <a:rPr lang="en-US" sz="3000" b="1" dirty="0"/>
              <a:t>for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r>
              <a:rPr lang="en-US" sz="3000" b="1" dirty="0"/>
              <a:t>House Price Prediction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9D38B-CF75-D313-E16E-B8C5C0122A1E}"/>
              </a:ext>
            </a:extLst>
          </p:cNvPr>
          <p:cNvSpPr txBox="1"/>
          <p:nvPr/>
        </p:nvSpPr>
        <p:spPr>
          <a:xfrm>
            <a:off x="2169841" y="1154416"/>
            <a:ext cx="7852316" cy="5847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Dependent Variable</a:t>
            </a:r>
            <a:r>
              <a:rPr lang="en-PH" sz="3200" dirty="0">
                <a:solidFill>
                  <a:srgbClr val="00B050"/>
                </a:solidFill>
              </a:rPr>
              <a:t> </a:t>
            </a:r>
            <a:r>
              <a:rPr lang="en-US" sz="3000" b="1" dirty="0"/>
              <a:t>for House Price Prediction</a:t>
            </a:r>
            <a:endParaRPr lang="en-PH" sz="3000" dirty="0"/>
          </a:p>
        </p:txBody>
      </p:sp>
      <p:pic>
        <p:nvPicPr>
          <p:cNvPr id="15" name="Picture 14" descr="A house with a blue door&#10;&#10;Description automatically generated">
            <a:extLst>
              <a:ext uri="{FF2B5EF4-FFF2-40B4-BE49-F238E27FC236}">
                <a16:creationId xmlns:a16="http://schemas.microsoft.com/office/drawing/2014/main" id="{2ECDEC2D-048B-E304-4FD8-9B549D32E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2113954"/>
            <a:ext cx="5926909" cy="33338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33D029-6A27-1AE0-7774-E5672508846C}"/>
              </a:ext>
            </a:extLst>
          </p:cNvPr>
          <p:cNvSpPr txBox="1"/>
          <p:nvPr/>
        </p:nvSpPr>
        <p:spPr>
          <a:xfrm>
            <a:off x="5531223" y="560345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73701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119025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FDC49-A31C-1AA5-6B3C-CD5C633C4DC4}"/>
              </a:ext>
            </a:extLst>
          </p:cNvPr>
          <p:cNvSpPr txBox="1"/>
          <p:nvPr/>
        </p:nvSpPr>
        <p:spPr>
          <a:xfrm>
            <a:off x="937097" y="1305341"/>
            <a:ext cx="1031780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 regression line can be used to </a:t>
            </a:r>
            <a:r>
              <a:rPr lang="en-US" sz="3000" b="1" dirty="0"/>
              <a:t>predict the value of </a:t>
            </a:r>
            <a:r>
              <a:rPr lang="en-US" sz="3000" b="1" dirty="0">
                <a:solidFill>
                  <a:srgbClr val="00B050"/>
                </a:solidFill>
              </a:rPr>
              <a:t>y</a:t>
            </a:r>
            <a:r>
              <a:rPr lang="en-US" sz="3000" b="1" dirty="0"/>
              <a:t> given a value of </a:t>
            </a:r>
            <a:r>
              <a:rPr lang="en-US" sz="3000" b="1" dirty="0">
                <a:solidFill>
                  <a:srgbClr val="FF0000"/>
                </a:solidFill>
              </a:rPr>
              <a:t>x</a:t>
            </a:r>
            <a:r>
              <a:rPr lang="en-US" sz="3000" b="1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It also tells you:</a:t>
            </a:r>
          </a:p>
          <a:p>
            <a:pPr algn="l"/>
            <a:endParaRPr lang="en-US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How much and in what direction the </a:t>
            </a:r>
            <a:r>
              <a:rPr lang="en-PH" sz="3000" b="1" dirty="0">
                <a:solidFill>
                  <a:srgbClr val="00B050"/>
                </a:solidFill>
              </a:rPr>
              <a:t>dependent variable (y)</a:t>
            </a:r>
            <a:r>
              <a:rPr lang="en-PH" sz="3000" dirty="0"/>
              <a:t> changes when the </a:t>
            </a:r>
            <a:r>
              <a:rPr lang="en-PH" sz="3000" b="1" dirty="0">
                <a:solidFill>
                  <a:srgbClr val="FF0000"/>
                </a:solidFill>
              </a:rPr>
              <a:t>independent variable (x)</a:t>
            </a:r>
            <a:r>
              <a:rPr lang="en-PH" sz="3000" dirty="0"/>
              <a:t> changes.</a:t>
            </a:r>
          </a:p>
          <a:p>
            <a:pPr marL="514350" indent="-514350" algn="l">
              <a:buAutoNum type="arabicPeriod"/>
            </a:pPr>
            <a:endParaRPr lang="en-PH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The general trend or relationship between the </a:t>
            </a:r>
            <a:r>
              <a:rPr lang="en-PH" sz="3000" b="1" dirty="0">
                <a:solidFill>
                  <a:srgbClr val="00B050"/>
                </a:solidFill>
              </a:rPr>
              <a:t>dependent (y)</a:t>
            </a:r>
            <a:r>
              <a:rPr lang="en-PH" sz="3000" dirty="0"/>
              <a:t> and </a:t>
            </a:r>
            <a:r>
              <a:rPr lang="en-PH" sz="3000" b="1" dirty="0">
                <a:solidFill>
                  <a:srgbClr val="FF0000"/>
                </a:solidFill>
              </a:rPr>
              <a:t>independent variables (x)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Prediction using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56582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CA9E3-B668-2B32-FEA7-0D39F64EEE50}"/>
              </a:ext>
            </a:extLst>
          </p:cNvPr>
          <p:cNvCxnSpPr>
            <a:cxnSpLocks/>
          </p:cNvCxnSpPr>
          <p:nvPr/>
        </p:nvCxnSpPr>
        <p:spPr>
          <a:xfrm flipV="1">
            <a:off x="6651812" y="3310128"/>
            <a:ext cx="0" cy="240039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EA4D8-D98C-6EE7-D5DD-5D9690D95E49}"/>
              </a:ext>
            </a:extLst>
          </p:cNvPr>
          <p:cNvCxnSpPr>
            <a:cxnSpLocks/>
          </p:cNvCxnSpPr>
          <p:nvPr/>
        </p:nvCxnSpPr>
        <p:spPr>
          <a:xfrm flipH="1">
            <a:off x="2779776" y="3310128"/>
            <a:ext cx="3872036" cy="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04239"/>
              </p:ext>
            </p:extLst>
          </p:nvPr>
        </p:nvGraphicFramePr>
        <p:xfrm>
          <a:off x="2031998" y="249315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A625BF-9F4E-9D01-D8D5-764BCE119A1C}"/>
              </a:ext>
            </a:extLst>
          </p:cNvPr>
          <p:cNvSpPr txBox="1"/>
          <p:nvPr/>
        </p:nvSpPr>
        <p:spPr>
          <a:xfrm>
            <a:off x="1228165" y="1286721"/>
            <a:ext cx="10318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Let us consider a sample dataset with 5 rows and find out how to draw the regression line.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422917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8638D-AA4F-EFCC-E7A9-F32E69E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031319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25D1-6801-84BD-B4CE-61C724A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5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5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5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5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blipFill>
                <a:blip r:embed="rId4"/>
                <a:stretch>
                  <a:fillRect l="-6687" t="-15493" b="-3380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blipFill>
                <a:blip r:embed="rId5"/>
                <a:stretch>
                  <a:fillRect l="-1677" t="-3209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107212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simplest form of a simple linear regression equation with one dependent and one independent variable is represented by: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l="-251" t="-1786" r="-2764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1298427" y="1384693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/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blipFill>
                <a:blip r:embed="rId5"/>
                <a:stretch>
                  <a:fillRect l="-1220" t="-2395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5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582089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8687823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7" name="Rounded Rectangle 25">
            <a:extLst>
              <a:ext uri="{FF2B5EF4-FFF2-40B4-BE49-F238E27FC236}">
                <a16:creationId xmlns:a16="http://schemas.microsoft.com/office/drawing/2014/main" id="{EFFD4972-635D-C7CB-6813-24CA864BDFE5}"/>
              </a:ext>
            </a:extLst>
          </p:cNvPr>
          <p:cNvSpPr/>
          <p:nvPr/>
        </p:nvSpPr>
        <p:spPr>
          <a:xfrm>
            <a:off x="231927" y="4296552"/>
            <a:ext cx="3382364" cy="71845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51D015AA-25D2-C92C-4D12-915FF4AD2F1C}"/>
              </a:ext>
            </a:extLst>
          </p:cNvPr>
          <p:cNvSpPr/>
          <p:nvPr/>
        </p:nvSpPr>
        <p:spPr>
          <a:xfrm>
            <a:off x="3955313" y="4299010"/>
            <a:ext cx="3654655" cy="71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Multiple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8AFED917-A8C7-ADC0-933F-56D9ED934C9B}"/>
              </a:ext>
            </a:extLst>
          </p:cNvPr>
          <p:cNvSpPr/>
          <p:nvPr/>
        </p:nvSpPr>
        <p:spPr>
          <a:xfrm>
            <a:off x="7951499" y="4298466"/>
            <a:ext cx="4182894" cy="722894"/>
          </a:xfrm>
          <a:prstGeom prst="round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Polynomial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35C47A6-C272-FC21-DFD4-74F56529416C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5486141" y="-260253"/>
            <a:ext cx="993774" cy="811983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833792-24D1-D2CD-3878-4AE8F983D1F9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7414678" y="1670742"/>
            <a:ext cx="996232" cy="426030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6328FAE7-BD08-6E7A-0D35-1541B55C7CAD}"/>
              </a:ext>
            </a:extLst>
          </p:cNvPr>
          <p:cNvSpPr/>
          <p:nvPr/>
        </p:nvSpPr>
        <p:spPr>
          <a:xfrm>
            <a:off x="4702729" y="1589932"/>
            <a:ext cx="2786542" cy="386788"/>
          </a:xfrm>
          <a:prstGeom prst="round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Supervised Learning</a:t>
            </a:r>
          </a:p>
        </p:txBody>
      </p:sp>
      <p:cxnSp>
        <p:nvCxnSpPr>
          <p:cNvPr id="67" name="Connector: Elbow 14">
            <a:extLst>
              <a:ext uri="{FF2B5EF4-FFF2-40B4-BE49-F238E27FC236}">
                <a16:creationId xmlns:a16="http://schemas.microsoft.com/office/drawing/2014/main" id="{14775BB4-DFF1-50F8-0E26-239B02311B1D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 rot="5400000">
            <a:off x="4046971" y="866961"/>
            <a:ext cx="939270" cy="31587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14">
            <a:extLst>
              <a:ext uri="{FF2B5EF4-FFF2-40B4-BE49-F238E27FC236}">
                <a16:creationId xmlns:a16="http://schemas.microsoft.com/office/drawing/2014/main" id="{3D5796C0-6483-5FB3-B6AB-3241AAD6C927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7599838" y="472882"/>
            <a:ext cx="939270" cy="394694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2EFF0E-7027-F125-5CCB-D1BAA0A7E66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0042946" y="3302778"/>
            <a:ext cx="0" cy="995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8" grpId="0" animBg="1"/>
      <p:bldP spid="9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blipFill>
                <a:blip r:embed="rId4"/>
                <a:stretch>
                  <a:fillRect l="-1274" t="-1923" r="-2866" b="-2115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1298427" y="1358286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/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dirty="0">
                    <a:latin typeface="Calibri Body"/>
                  </a:rPr>
                  <a:t> is the </a:t>
                </a:r>
                <a:r>
                  <a:rPr lang="en-US" sz="2800" b="1" dirty="0">
                    <a:latin typeface="Calibri Body"/>
                  </a:rPr>
                  <a:t>y-intercept</a:t>
                </a:r>
                <a:endParaRPr lang="en-GB" sz="25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blipFill>
                <a:blip r:embed="rId5"/>
                <a:stretch>
                  <a:fillRect l="-1220" t="-1990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2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t="-885" r="-2010" b="-1327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5725" t="-11667" b="-3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94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blipFill>
                <a:blip r:embed="rId4"/>
                <a:stretch>
                  <a:fillRect l="-673" t="-2727" r="-246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/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blipFill>
                <a:blip r:embed="rId5"/>
                <a:stretch>
                  <a:fillRect r="-231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/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blipFill>
                <a:blip r:embed="rId6"/>
                <a:stretch>
                  <a:fillRect t="-1786" r="-2010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blipFill>
                <a:blip r:embed="rId4"/>
                <a:stretch>
                  <a:fillRect l="-1163" r="-1163" b="-2000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blipFill>
                <a:blip r:embed="rId5"/>
                <a:stretch>
                  <a:fillRect l="-2041" t="-3371" r="-1749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/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61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10512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Predicting the Jeepney Fare 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17639"/>
              </p:ext>
            </p:extLst>
          </p:nvPr>
        </p:nvGraphicFramePr>
        <p:xfrm>
          <a:off x="184410" y="4393900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C00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5725" t="-11667" b="-31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4392706" y="2054968"/>
            <a:ext cx="7228870" cy="1536191"/>
            <a:chOff x="2662517" y="2433837"/>
            <a:chExt cx="7228870" cy="15361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6667" t="-11667" b="-3000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2662517" y="3129419"/>
              <a:ext cx="1638562" cy="486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4491318" y="4053217"/>
            <a:ext cx="7130258" cy="1611962"/>
            <a:chOff x="2771567" y="4317067"/>
            <a:chExt cx="7130258" cy="16119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6478" t="-11667" b="-31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2771567" y="4317067"/>
              <a:ext cx="1539949" cy="12580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C44F330-EBDE-C907-E5FA-AE73DC77C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70231"/>
              </p:ext>
            </p:extLst>
          </p:nvPr>
        </p:nvGraphicFramePr>
        <p:xfrm>
          <a:off x="184410" y="1019473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9705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E9EEE-5881-3E85-8E27-BF7FA41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157079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C001-D81B-0398-848F-9D8283EE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Residuals/Errors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0535723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5D9146-4598-4D5D-F713-8FE31D82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Error/Loss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 l="-272" t="-104545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40BA-7DCB-C155-D407-CEE5E00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375542" y="4222356"/>
            <a:ext cx="1479756" cy="461665"/>
          </a:xfrm>
          <a:custGeom>
            <a:avLst/>
            <a:gdLst>
              <a:gd name="connsiteX0" fmla="*/ 0 w 1479756"/>
              <a:gd name="connsiteY0" fmla="*/ 0 h 461665"/>
              <a:gd name="connsiteX1" fmla="*/ 478454 w 1479756"/>
              <a:gd name="connsiteY1" fmla="*/ 0 h 461665"/>
              <a:gd name="connsiteX2" fmla="*/ 971706 w 1479756"/>
              <a:gd name="connsiteY2" fmla="*/ 0 h 461665"/>
              <a:gd name="connsiteX3" fmla="*/ 1479756 w 1479756"/>
              <a:gd name="connsiteY3" fmla="*/ 0 h 461665"/>
              <a:gd name="connsiteX4" fmla="*/ 1479756 w 1479756"/>
              <a:gd name="connsiteY4" fmla="*/ 461665 h 461665"/>
              <a:gd name="connsiteX5" fmla="*/ 971706 w 1479756"/>
              <a:gd name="connsiteY5" fmla="*/ 461665 h 461665"/>
              <a:gd name="connsiteX6" fmla="*/ 493252 w 1479756"/>
              <a:gd name="connsiteY6" fmla="*/ 461665 h 461665"/>
              <a:gd name="connsiteX7" fmla="*/ 0 w 1479756"/>
              <a:gd name="connsiteY7" fmla="*/ 461665 h 461665"/>
              <a:gd name="connsiteX8" fmla="*/ 0 w 1479756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9756" h="461665" extrusionOk="0">
                <a:moveTo>
                  <a:pt x="0" y="0"/>
                </a:moveTo>
                <a:cubicBezTo>
                  <a:pt x="111439" y="-7353"/>
                  <a:pt x="254047" y="8674"/>
                  <a:pt x="478454" y="0"/>
                </a:cubicBezTo>
                <a:cubicBezTo>
                  <a:pt x="702861" y="-8674"/>
                  <a:pt x="807008" y="40980"/>
                  <a:pt x="971706" y="0"/>
                </a:cubicBezTo>
                <a:cubicBezTo>
                  <a:pt x="1136404" y="-40980"/>
                  <a:pt x="1269567" y="34964"/>
                  <a:pt x="1479756" y="0"/>
                </a:cubicBezTo>
                <a:cubicBezTo>
                  <a:pt x="1491242" y="197888"/>
                  <a:pt x="1453602" y="256958"/>
                  <a:pt x="1479756" y="461665"/>
                </a:cubicBezTo>
                <a:cubicBezTo>
                  <a:pt x="1372363" y="500465"/>
                  <a:pt x="1162670" y="412555"/>
                  <a:pt x="971706" y="461665"/>
                </a:cubicBezTo>
                <a:cubicBezTo>
                  <a:pt x="780742" y="510775"/>
                  <a:pt x="607686" y="420451"/>
                  <a:pt x="493252" y="461665"/>
                </a:cubicBezTo>
                <a:cubicBezTo>
                  <a:pt x="378818" y="502879"/>
                  <a:pt x="192132" y="456623"/>
                  <a:pt x="0" y="461665"/>
                </a:cubicBezTo>
                <a:cubicBezTo>
                  <a:pt x="-37966" y="321615"/>
                  <a:pt x="22927" y="17834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4658050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7" y="4749241"/>
            <a:ext cx="5825662" cy="1384995"/>
          </a:xfrm>
          <a:custGeom>
            <a:avLst/>
            <a:gdLst>
              <a:gd name="connsiteX0" fmla="*/ 0 w 5825662"/>
              <a:gd name="connsiteY0" fmla="*/ 0 h 1384995"/>
              <a:gd name="connsiteX1" fmla="*/ 524310 w 5825662"/>
              <a:gd name="connsiteY1" fmla="*/ 0 h 1384995"/>
              <a:gd name="connsiteX2" fmla="*/ 932106 w 5825662"/>
              <a:gd name="connsiteY2" fmla="*/ 0 h 1384995"/>
              <a:gd name="connsiteX3" fmla="*/ 1631185 w 5825662"/>
              <a:gd name="connsiteY3" fmla="*/ 0 h 1384995"/>
              <a:gd name="connsiteX4" fmla="*/ 2155495 w 5825662"/>
              <a:gd name="connsiteY4" fmla="*/ 0 h 1384995"/>
              <a:gd name="connsiteX5" fmla="*/ 2679805 w 5825662"/>
              <a:gd name="connsiteY5" fmla="*/ 0 h 1384995"/>
              <a:gd name="connsiteX6" fmla="*/ 3378884 w 5825662"/>
              <a:gd name="connsiteY6" fmla="*/ 0 h 1384995"/>
              <a:gd name="connsiteX7" fmla="*/ 3844937 w 5825662"/>
              <a:gd name="connsiteY7" fmla="*/ 0 h 1384995"/>
              <a:gd name="connsiteX8" fmla="*/ 4544016 w 5825662"/>
              <a:gd name="connsiteY8" fmla="*/ 0 h 1384995"/>
              <a:gd name="connsiteX9" fmla="*/ 5243096 w 5825662"/>
              <a:gd name="connsiteY9" fmla="*/ 0 h 1384995"/>
              <a:gd name="connsiteX10" fmla="*/ 5825662 w 5825662"/>
              <a:gd name="connsiteY10" fmla="*/ 0 h 1384995"/>
              <a:gd name="connsiteX11" fmla="*/ 5825662 w 5825662"/>
              <a:gd name="connsiteY11" fmla="*/ 489365 h 1384995"/>
              <a:gd name="connsiteX12" fmla="*/ 5825662 w 5825662"/>
              <a:gd name="connsiteY12" fmla="*/ 964880 h 1384995"/>
              <a:gd name="connsiteX13" fmla="*/ 5825662 w 5825662"/>
              <a:gd name="connsiteY13" fmla="*/ 1384995 h 1384995"/>
              <a:gd name="connsiteX14" fmla="*/ 5243096 w 5825662"/>
              <a:gd name="connsiteY14" fmla="*/ 1384995 h 1384995"/>
              <a:gd name="connsiteX15" fmla="*/ 4777043 w 5825662"/>
              <a:gd name="connsiteY15" fmla="*/ 1384995 h 1384995"/>
              <a:gd name="connsiteX16" fmla="*/ 4194477 w 5825662"/>
              <a:gd name="connsiteY16" fmla="*/ 1384995 h 1384995"/>
              <a:gd name="connsiteX17" fmla="*/ 3495397 w 5825662"/>
              <a:gd name="connsiteY17" fmla="*/ 1384995 h 1384995"/>
              <a:gd name="connsiteX18" fmla="*/ 2912831 w 5825662"/>
              <a:gd name="connsiteY18" fmla="*/ 1384995 h 1384995"/>
              <a:gd name="connsiteX19" fmla="*/ 2505035 w 5825662"/>
              <a:gd name="connsiteY19" fmla="*/ 1384995 h 1384995"/>
              <a:gd name="connsiteX20" fmla="*/ 2038982 w 5825662"/>
              <a:gd name="connsiteY20" fmla="*/ 1384995 h 1384995"/>
              <a:gd name="connsiteX21" fmla="*/ 1339902 w 5825662"/>
              <a:gd name="connsiteY21" fmla="*/ 1384995 h 1384995"/>
              <a:gd name="connsiteX22" fmla="*/ 757336 w 5825662"/>
              <a:gd name="connsiteY22" fmla="*/ 1384995 h 1384995"/>
              <a:gd name="connsiteX23" fmla="*/ 0 w 5825662"/>
              <a:gd name="connsiteY23" fmla="*/ 1384995 h 1384995"/>
              <a:gd name="connsiteX24" fmla="*/ 0 w 5825662"/>
              <a:gd name="connsiteY24" fmla="*/ 923330 h 1384995"/>
              <a:gd name="connsiteX25" fmla="*/ 0 w 5825662"/>
              <a:gd name="connsiteY25" fmla="*/ 503215 h 1384995"/>
              <a:gd name="connsiteX26" fmla="*/ 0 w 5825662"/>
              <a:gd name="connsiteY26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5662" h="1384995" extrusionOk="0">
                <a:moveTo>
                  <a:pt x="0" y="0"/>
                </a:moveTo>
                <a:cubicBezTo>
                  <a:pt x="197499" y="-62516"/>
                  <a:pt x="367495" y="2151"/>
                  <a:pt x="524310" y="0"/>
                </a:cubicBezTo>
                <a:cubicBezTo>
                  <a:pt x="681125" y="-2151"/>
                  <a:pt x="815564" y="29194"/>
                  <a:pt x="932106" y="0"/>
                </a:cubicBezTo>
                <a:cubicBezTo>
                  <a:pt x="1048648" y="-29194"/>
                  <a:pt x="1426185" y="37055"/>
                  <a:pt x="1631185" y="0"/>
                </a:cubicBezTo>
                <a:cubicBezTo>
                  <a:pt x="1836185" y="-37055"/>
                  <a:pt x="1954003" y="56806"/>
                  <a:pt x="2155495" y="0"/>
                </a:cubicBezTo>
                <a:cubicBezTo>
                  <a:pt x="2356987" y="-56806"/>
                  <a:pt x="2485228" y="18695"/>
                  <a:pt x="2679805" y="0"/>
                </a:cubicBezTo>
                <a:cubicBezTo>
                  <a:pt x="2874382" y="-18695"/>
                  <a:pt x="3155318" y="64007"/>
                  <a:pt x="3378884" y="0"/>
                </a:cubicBezTo>
                <a:cubicBezTo>
                  <a:pt x="3602450" y="-64007"/>
                  <a:pt x="3695386" y="25076"/>
                  <a:pt x="3844937" y="0"/>
                </a:cubicBezTo>
                <a:cubicBezTo>
                  <a:pt x="3994488" y="-25076"/>
                  <a:pt x="4350450" y="31302"/>
                  <a:pt x="4544016" y="0"/>
                </a:cubicBezTo>
                <a:cubicBezTo>
                  <a:pt x="4737582" y="-31302"/>
                  <a:pt x="5043901" y="25679"/>
                  <a:pt x="5243096" y="0"/>
                </a:cubicBezTo>
                <a:cubicBezTo>
                  <a:pt x="5442291" y="-25679"/>
                  <a:pt x="5639865" y="36127"/>
                  <a:pt x="5825662" y="0"/>
                </a:cubicBezTo>
                <a:cubicBezTo>
                  <a:pt x="5866742" y="162789"/>
                  <a:pt x="5796434" y="250083"/>
                  <a:pt x="5825662" y="489365"/>
                </a:cubicBezTo>
                <a:cubicBezTo>
                  <a:pt x="5854890" y="728648"/>
                  <a:pt x="5771529" y="798698"/>
                  <a:pt x="5825662" y="964880"/>
                </a:cubicBezTo>
                <a:cubicBezTo>
                  <a:pt x="5879795" y="1131063"/>
                  <a:pt x="5778773" y="1247807"/>
                  <a:pt x="5825662" y="1384995"/>
                </a:cubicBezTo>
                <a:cubicBezTo>
                  <a:pt x="5588632" y="1434427"/>
                  <a:pt x="5508824" y="1347255"/>
                  <a:pt x="5243096" y="1384995"/>
                </a:cubicBezTo>
                <a:cubicBezTo>
                  <a:pt x="4977368" y="1422735"/>
                  <a:pt x="4948870" y="1378972"/>
                  <a:pt x="4777043" y="1384995"/>
                </a:cubicBezTo>
                <a:cubicBezTo>
                  <a:pt x="4605216" y="1391018"/>
                  <a:pt x="4451789" y="1319863"/>
                  <a:pt x="4194477" y="1384995"/>
                </a:cubicBezTo>
                <a:cubicBezTo>
                  <a:pt x="3937165" y="1450127"/>
                  <a:pt x="3683832" y="1374192"/>
                  <a:pt x="3495397" y="1384995"/>
                </a:cubicBezTo>
                <a:cubicBezTo>
                  <a:pt x="3306962" y="1395798"/>
                  <a:pt x="3198442" y="1351504"/>
                  <a:pt x="2912831" y="1384995"/>
                </a:cubicBezTo>
                <a:cubicBezTo>
                  <a:pt x="2627220" y="1418486"/>
                  <a:pt x="2632689" y="1343540"/>
                  <a:pt x="2505035" y="1384995"/>
                </a:cubicBezTo>
                <a:cubicBezTo>
                  <a:pt x="2377381" y="1426450"/>
                  <a:pt x="2160593" y="1333105"/>
                  <a:pt x="2038982" y="1384995"/>
                </a:cubicBezTo>
                <a:cubicBezTo>
                  <a:pt x="1917371" y="1436885"/>
                  <a:pt x="1563406" y="1384161"/>
                  <a:pt x="1339902" y="1384995"/>
                </a:cubicBezTo>
                <a:cubicBezTo>
                  <a:pt x="1116398" y="1385829"/>
                  <a:pt x="886015" y="1360694"/>
                  <a:pt x="757336" y="1384995"/>
                </a:cubicBezTo>
                <a:cubicBezTo>
                  <a:pt x="628657" y="1409296"/>
                  <a:pt x="295421" y="1380923"/>
                  <a:pt x="0" y="1384995"/>
                </a:cubicBezTo>
                <a:cubicBezTo>
                  <a:pt x="-9637" y="1248602"/>
                  <a:pt x="13225" y="1018377"/>
                  <a:pt x="0" y="923330"/>
                </a:cubicBezTo>
                <a:cubicBezTo>
                  <a:pt x="-13225" y="828284"/>
                  <a:pt x="24288" y="697842"/>
                  <a:pt x="0" y="503215"/>
                </a:cubicBezTo>
                <a:cubicBezTo>
                  <a:pt x="-24288" y="308589"/>
                  <a:pt x="5399" y="22093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The sum of squared errors (SSE)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EFE8-C40E-D4B9-848D-74E09119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47630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59205" y="1405927"/>
            <a:ext cx="2938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a lot of ways to minimize the distance between the line and the data points like </a:t>
            </a:r>
            <a:r>
              <a:rPr lang="en-US" sz="2400" b="1" dirty="0"/>
              <a:t>Sum of Squared Errors</a:t>
            </a:r>
            <a:r>
              <a:rPr lang="en-US" sz="2400" dirty="0"/>
              <a:t>, </a:t>
            </a:r>
            <a:r>
              <a:rPr lang="en-US" sz="2400" b="1" dirty="0"/>
              <a:t>Sum of Absolute Errors</a:t>
            </a:r>
            <a:r>
              <a:rPr lang="en-US" sz="2400" dirty="0"/>
              <a:t>, </a:t>
            </a:r>
            <a:r>
              <a:rPr lang="en-US" sz="2400" b="1" dirty="0"/>
              <a:t>Root Mean Square Error </a:t>
            </a:r>
            <a:r>
              <a:rPr lang="en-US" sz="2400" dirty="0"/>
              <a:t>etc.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0533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3960" y="3428999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  <a:hlinkClick r:id="rId4"/>
              </a:rPr>
              <a:t>https://www.simplilearn.com/tutorials/machine-learning-tutorial/linear-regression-in-python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C7E6CA-D1CD-C68F-755A-560A17BE1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References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190334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56003"/>
              </p:ext>
            </p:extLst>
          </p:nvPr>
        </p:nvGraphicFramePr>
        <p:xfrm>
          <a:off x="320039" y="1047490"/>
          <a:ext cx="8380196" cy="4752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1958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3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discrete value in the form of a class label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714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spam e-mails, and spotting cancer cells 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house prices and weather predictions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125471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attempts to find the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Numerical and Categorical Values</a:t>
            </a:r>
          </a:p>
        </p:txBody>
      </p:sp>
      <p:pic>
        <p:nvPicPr>
          <p:cNvPr id="7" name="Picture 6" descr="A diagram of a company's values&#10;&#10;Description automatically generated">
            <a:extLst>
              <a:ext uri="{FF2B5EF4-FFF2-40B4-BE49-F238E27FC236}">
                <a16:creationId xmlns:a16="http://schemas.microsoft.com/office/drawing/2014/main" id="{A9A54FFC-2DA5-1CF1-FE62-AEBCF798D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1765"/>
          <a:stretch/>
        </p:blipFill>
        <p:spPr>
          <a:xfrm>
            <a:off x="0" y="1228165"/>
            <a:ext cx="1219199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dirty="0">
                <a:effectLst/>
                <a:latin typeface="Calibri (Body)"/>
              </a:rPr>
              <a:t>Linear regression</a:t>
            </a:r>
            <a:r>
              <a:rPr lang="en-US" sz="3000" b="0" i="0" dirty="0">
                <a:effectLst/>
                <a:latin typeface="Calibri (Body)"/>
              </a:rPr>
              <a:t> </a:t>
            </a:r>
            <a:r>
              <a:rPr lang="en-US" sz="3000" dirty="0">
                <a:latin typeface="Calibri (Body)"/>
              </a:rPr>
              <a:t>or </a:t>
            </a:r>
            <a:r>
              <a:rPr lang="en-US" sz="3000" b="1" dirty="0">
                <a:latin typeface="Calibri (Body)"/>
              </a:rPr>
              <a:t>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2700</TotalTime>
  <Words>1821</Words>
  <Application>Microsoft Macintosh PowerPoint</Application>
  <PresentationFormat>Widescreen</PresentationFormat>
  <Paragraphs>533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Classification vs Regression</vt:lpstr>
      <vt:lpstr>Classification vs Regression</vt:lpstr>
      <vt:lpstr>Classification vs Regression</vt:lpstr>
      <vt:lpstr>Numerical and Categorical Values</vt:lpstr>
      <vt:lpstr>PowerPoint Presentation</vt:lpstr>
      <vt:lpstr>What is Linear Regression?</vt:lpstr>
      <vt:lpstr>What is Linear Regression?</vt:lpstr>
      <vt:lpstr>Independent and Dependent Variables</vt:lpstr>
      <vt:lpstr>What is Linear Regression</vt:lpstr>
      <vt:lpstr>Applications of Linear Regression</vt:lpstr>
      <vt:lpstr>Applications of Linear Regression</vt:lpstr>
      <vt:lpstr>Applications of Linear Regression</vt:lpstr>
      <vt:lpstr>PowerPoint Presentation</vt:lpstr>
      <vt:lpstr>Types of Linear Regression </vt:lpstr>
      <vt:lpstr>Simple Linear Regression </vt:lpstr>
      <vt:lpstr>Multiple Linear Regression</vt:lpstr>
      <vt:lpstr>Multiple Linear Regression</vt:lpstr>
      <vt:lpstr>PowerPoint Presentation</vt:lpstr>
      <vt:lpstr> The Regression Line</vt:lpstr>
      <vt:lpstr> The Regression Line</vt:lpstr>
      <vt:lpstr>Prediction using the Regression Line</vt:lpstr>
      <vt:lpstr>Intuition Behind the Regression Line</vt:lpstr>
      <vt:lpstr>Intuition Behind the Regression Line</vt:lpstr>
      <vt:lpstr>Intuition Behind the Regression Line</vt:lpstr>
      <vt:lpstr>Intuition Behind the Regression Line</vt:lpstr>
      <vt:lpstr>Regression Equation</vt:lpstr>
      <vt:lpstr>Regression Equation</vt:lpstr>
      <vt:lpstr>Regression Equation</vt:lpstr>
      <vt:lpstr>Regression Equation</vt:lpstr>
      <vt:lpstr>Calculate the Slope</vt:lpstr>
      <vt:lpstr>Calculate the Intercept</vt:lpstr>
      <vt:lpstr>Predicting the Jeepney Fare </vt:lpstr>
      <vt:lpstr>Drawing the Regression Line</vt:lpstr>
      <vt:lpstr>Drawing the Regression Line</vt:lpstr>
      <vt:lpstr>Residuals/Errors</vt:lpstr>
      <vt:lpstr>Error/Loss Function</vt:lpstr>
      <vt:lpstr>Loss Function</vt:lpstr>
      <vt:lpstr>Finding the Best Fit Line</vt:lpstr>
      <vt:lpstr>Finding the Best Fit Line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711</cp:revision>
  <dcterms:created xsi:type="dcterms:W3CDTF">2022-05-11T03:47:05Z</dcterms:created>
  <dcterms:modified xsi:type="dcterms:W3CDTF">2024-08-27T04:20:27Z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cc2cc8e5-6ceb-4ff4-bda9-8296ca361659</vt:lpwstr>
  </property>
  <property fmtid="{D5CDD505-2E9C-101B-9397-08002B2CF9AE}" pid="9" name="MSIP_Label_8a813f4b-519a-4481-a498-85770f517757_ContentBits">
    <vt:lpwstr>0</vt:lpwstr>
  </property>
</Properties>
</file>